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06" y="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it-IT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‹N›</a:t>
            </a:fld>
            <a:endParaRPr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77221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lang="it-IT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5B9BD5"/>
          </a:solidFill>
          <a:ln w="25400" cap="flat" cmpd="sng">
            <a:solidFill>
              <a:srgbClr val="41719C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15999" marR="0" lvl="0" indent="-215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4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5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7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8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9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60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:notes"/>
          <p:cNvSpPr txBox="1">
            <a:spLocks noGrp="1"/>
          </p:cNvSpPr>
          <p:nvPr>
            <p:ph type="body" idx="1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5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379" y="2771882"/>
            <a:ext cx="7276539" cy="2494297"/>
          </a:xfrm>
        </p:spPr>
        <p:txBody>
          <a:bodyPr anchor="b">
            <a:normAutofit/>
          </a:bodyPr>
          <a:lstStyle>
            <a:lvl1pPr>
              <a:defRPr sz="59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379" y="5266178"/>
            <a:ext cx="7276539" cy="1241518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4967" y="4763277"/>
            <a:ext cx="1538412" cy="86176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696" y="4992981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577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671971"/>
            <a:ext cx="7267206" cy="3435959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7545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63441" y="3863834"/>
            <a:ext cx="62330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4799529"/>
            <a:ext cx="7267206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5292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687886"/>
            <a:ext cx="7267206" cy="3003637"/>
          </a:xfrm>
        </p:spPr>
        <p:txBody>
          <a:bodyPr anchor="b">
            <a:normAutofit/>
          </a:bodyPr>
          <a:lstStyle>
            <a:lvl1pPr algn="l">
              <a:defRPr sz="5291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7531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12254" y="671971"/>
            <a:ext cx="6735395" cy="3191863"/>
          </a:xfrm>
        </p:spPr>
        <p:txBody>
          <a:bodyPr anchor="ctr">
            <a:normAutofit/>
          </a:bodyPr>
          <a:lstStyle>
            <a:lvl1pPr algn="l">
              <a:defRPr sz="5291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373377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373377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993544" y="71430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06344" y="3202562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655049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9" y="691600"/>
            <a:ext cx="7267205" cy="3174689"/>
          </a:xfrm>
        </p:spPr>
        <p:txBody>
          <a:bodyPr anchor="ctr">
            <a:normAutofit/>
          </a:bodyPr>
          <a:lstStyle>
            <a:lvl1pPr algn="l">
              <a:defRPr sz="5291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41378" y="4787794"/>
            <a:ext cx="7267206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711755"/>
            <a:ext cx="7267206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81886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501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3107" y="691599"/>
            <a:ext cx="1825771" cy="5824430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79" y="691599"/>
            <a:ext cx="5199446" cy="582443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3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50" y="687966"/>
            <a:ext cx="7264134" cy="141194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378" y="2351899"/>
            <a:ext cx="7267206" cy="41641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50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2286820"/>
            <a:ext cx="7267206" cy="1619080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3947830"/>
            <a:ext cx="7267206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349051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3576064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23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1379" y="2355323"/>
            <a:ext cx="3525056" cy="415285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4011" y="2355323"/>
            <a:ext cx="3524573" cy="415285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33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7393" y="2454443"/>
            <a:ext cx="3169042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378" y="3089666"/>
            <a:ext cx="3525057" cy="342346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5518" y="2450885"/>
            <a:ext cx="3167546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0051" y="3086107"/>
            <a:ext cx="3523015" cy="342346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93" y="868385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46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5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10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491730"/>
            <a:ext cx="2898934" cy="1076203"/>
          </a:xfrm>
        </p:spPr>
        <p:txBody>
          <a:bodyPr anchor="b"/>
          <a:lstStyle>
            <a:lvl1pPr algn="l">
              <a:defRPr sz="2205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9373" y="491731"/>
            <a:ext cx="4179211" cy="5968994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1762175"/>
            <a:ext cx="2898934" cy="4698546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783960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7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378" y="5291772"/>
            <a:ext cx="7267206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1378" y="699931"/>
            <a:ext cx="7267206" cy="4249391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378" y="5916496"/>
            <a:ext cx="7267206" cy="544226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4" y="5413094"/>
            <a:ext cx="1497493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3593" y="5492932"/>
            <a:ext cx="644898" cy="402483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51672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1989"/>
            <a:ext cx="2184135" cy="731785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513" y="314"/>
            <a:ext cx="2152244" cy="755412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1613" cy="7559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4448" y="687966"/>
            <a:ext cx="7264135" cy="14119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78" y="2351899"/>
            <a:ext cx="7267206" cy="428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68531" y="6762800"/>
            <a:ext cx="844881" cy="408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1378" y="6763594"/>
            <a:ext cx="630203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63593" y="868385"/>
            <a:ext cx="6448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rgbClr val="FE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3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1968150" y="2477835"/>
            <a:ext cx="5961300" cy="26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5400"/>
              <a:buFont typeface="Calibri"/>
              <a:buNone/>
            </a:pPr>
            <a:r>
              <a:rPr lang="it-IT" sz="5400" b="0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Corso di Formazione </a:t>
            </a:r>
            <a:r>
              <a:rPr lang="it-IT" sz="5400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Igiene degli alimenti e HACCP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92850" y="6531925"/>
            <a:ext cx="9111900" cy="6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4000"/>
              <a:buFont typeface="Calibri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2"/>
          <p:cNvSpPr txBox="1"/>
          <p:nvPr/>
        </p:nvSpPr>
        <p:spPr>
          <a:xfrm>
            <a:off x="5681267" y="690810"/>
            <a:ext cx="4125196" cy="52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Normativa Nazionale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2"/>
          <p:cNvSpPr txBox="1"/>
          <p:nvPr/>
        </p:nvSpPr>
        <p:spPr>
          <a:xfrm>
            <a:off x="2736058" y="1907630"/>
            <a:ext cx="5616619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it-IT"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controlli ufficiali</a:t>
            </a:r>
            <a:endParaRPr/>
          </a:p>
        </p:txBody>
      </p:sp>
      <p:sp>
        <p:nvSpPr>
          <p:cNvPr id="170" name="Google Shape;170;p22"/>
          <p:cNvSpPr txBox="1"/>
          <p:nvPr/>
        </p:nvSpPr>
        <p:spPr>
          <a:xfrm>
            <a:off x="931063" y="2314943"/>
            <a:ext cx="8218500" cy="39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000" b="0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L’attività di controllo ufficiale sanitario in Italia è affidato alle autorità competenti istituzionalmente, così come definite dal D.Lgs n.193/2007:</a:t>
            </a:r>
            <a:endParaRPr sz="2000" b="0" i="0" u="none" strike="noStrike" cap="non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•"/>
            </a:pPr>
            <a:r>
              <a:rPr lang="it-IT" sz="2000" b="0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Ministero della Salute</a:t>
            </a:r>
            <a:endParaRPr>
              <a:solidFill>
                <a:srgbClr val="434343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•"/>
            </a:pPr>
            <a:r>
              <a:rPr lang="it-IT" sz="2000" b="0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Regioni e Province Autonome di Trento e Bolzano</a:t>
            </a:r>
            <a:endParaRPr>
              <a:solidFill>
                <a:srgbClr val="434343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Char char="•"/>
            </a:pPr>
            <a:r>
              <a:rPr lang="it-IT" sz="2000" b="0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ASL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3"/>
          <p:cNvSpPr txBox="1"/>
          <p:nvPr/>
        </p:nvSpPr>
        <p:spPr>
          <a:xfrm>
            <a:off x="5681267" y="690810"/>
            <a:ext cx="4125196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Definizioni</a:t>
            </a: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3"/>
          <p:cNvSpPr txBox="1"/>
          <p:nvPr/>
        </p:nvSpPr>
        <p:spPr>
          <a:xfrm>
            <a:off x="1199208" y="2248518"/>
            <a:ext cx="6190945" cy="4493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H.A.C.C.P.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analisi dei pericoli e individuazione dei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punti critici di controllo;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C.C.P.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(punto di controllo critico) fase operativa dove si può esercitare un controllo e dove quindi una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eventuale anomalia o danno può essere prevenuto, eliminato o ridotto ad un livello accettabile;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C.P.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(punto di controllo) fase in cui si può controllare un pericolo conosciuto, la cui perdita di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controllo non determina una contaminazione;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Controllo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azione messa in atto per prevenire un pericolo o ridurlo ad un livello accettabile;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Gravità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conseguenze che derivano dal verificarsi di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pericolo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4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4"/>
          <p:cNvSpPr txBox="1"/>
          <p:nvPr/>
        </p:nvSpPr>
        <p:spPr>
          <a:xfrm>
            <a:off x="5681267" y="690810"/>
            <a:ext cx="4125196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Definizioni</a:t>
            </a: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4"/>
          <p:cNvSpPr txBox="1"/>
          <p:nvPr/>
        </p:nvSpPr>
        <p:spPr>
          <a:xfrm>
            <a:off x="1139250" y="2248518"/>
            <a:ext cx="6355829" cy="415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Azioni correttive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azioni da intraprendere quando il monitoraggio di un CCP evidenza una perdita di controllo;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Limite critico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valore limite di un parametro (fisico, chimico o biologico), il cui superamento determina una situazione di non accettabilità;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Monitoraggio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sequenza pianificata di osservazioni o rilevamenti, eseguita dal personale addestrato e con strumenti idonei, atta a valutare se un CCP e o meno sotto controllo;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Non conformità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scostamento rispetto ai limite di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accettazione;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5"/>
          <p:cNvSpPr txBox="1"/>
          <p:nvPr/>
        </p:nvSpPr>
        <p:spPr>
          <a:xfrm>
            <a:off x="5681267" y="690810"/>
            <a:ext cx="4125196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Definizioni</a:t>
            </a: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5"/>
          <p:cNvSpPr txBox="1"/>
          <p:nvPr/>
        </p:nvSpPr>
        <p:spPr>
          <a:xfrm>
            <a:off x="1234846" y="1769993"/>
            <a:ext cx="6535800" cy="4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Pericolo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carattere biologico, chimico o fisico di un alimento, in grado di compromettere la sicurezza di chi lo consuma;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Piano HACCP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documento elaborato in base ai principi della metodologia HACCP, che definisce le procedure da seguire per garantire il controllo dei punti critici;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Rischio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probabilità che un pericolo si manifesti (funzione della probabilità e della gravità di un effetto nocivo);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Validazione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raccolta di evidenze (oggettive) per confermare o meno l’efficacia del piano di autocontrollo;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Verifica 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metodi, procedure, analisi atti a confermare il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funzionamento del Piano HACCP;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6"/>
          <p:cNvSpPr txBox="1"/>
          <p:nvPr/>
        </p:nvSpPr>
        <p:spPr>
          <a:xfrm>
            <a:off x="5681267" y="690810"/>
            <a:ext cx="4125196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Definizioni</a:t>
            </a: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6"/>
          <p:cNvSpPr txBox="1"/>
          <p:nvPr/>
        </p:nvSpPr>
        <p:spPr>
          <a:xfrm>
            <a:off x="1154237" y="2263514"/>
            <a:ext cx="5876144" cy="347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Analisi del rischio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processo costituito da tre componenti interconnessi valutazione, gestione e comunicazione;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Gestione del rischio</a:t>
            </a: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processo, distinto della valutazione del rischio, consistente nell’esaminare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None/>
            </a:pPr>
            <a:r>
              <a:rPr lang="it-IT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alternative di intervento consultando le parti interessate, tenendo conto della valutazione del rischio e di altri fattori pertinenti e, se necessario, compiendo adeguate scelte di prevenzione e di controllo;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7"/>
          <p:cNvSpPr txBox="1"/>
          <p:nvPr/>
        </p:nvSpPr>
        <p:spPr>
          <a:xfrm>
            <a:off x="4676936" y="690810"/>
            <a:ext cx="5129546" cy="52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I 7 Principi del HACCP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7"/>
          <p:cNvSpPr txBox="1"/>
          <p:nvPr/>
        </p:nvSpPr>
        <p:spPr>
          <a:xfrm>
            <a:off x="1358175" y="2217151"/>
            <a:ext cx="6850500" cy="40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1)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nalisi dei pericoli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2)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dei Punti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Critici di Controllo (CCP)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3)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dei limiti critici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4)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del sistema di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monitoraggio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5)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delle azioni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correttive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6)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delle procedure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 verifica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200">
                <a:latin typeface="Calibri"/>
                <a:ea typeface="Calibri"/>
                <a:cs typeface="Calibri"/>
                <a:sym typeface="Calibri"/>
              </a:rPr>
              <a:t>7) d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eterminazione del sistema di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gestione della documentazione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8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Obblighi Aziendali</a:t>
            </a: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8"/>
          <p:cNvSpPr txBox="1"/>
          <p:nvPr/>
        </p:nvSpPr>
        <p:spPr>
          <a:xfrm>
            <a:off x="1294875" y="1993150"/>
            <a:ext cx="8511600" cy="45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265111" marR="0" lvl="0" indent="-2651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presenza del manuale di autocontrollo del sistema HACCP non è sufficiente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E’ necessario anche:</a:t>
            </a:r>
            <a:endParaRPr sz="240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Formare adeguatamente tutto il personale;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Esigere il rispetto delle norme di buona e corretta prassi igienica (GMP –Good Manufactoring Practices) e (GHP-good Hygienic  Practices);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Assicurarsi che locali e attrezzature rispettino criteri igienici e di sicurezza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9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Obblighi dei Lavoratori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9"/>
          <p:cNvSpPr txBox="1"/>
          <p:nvPr/>
        </p:nvSpPr>
        <p:spPr>
          <a:xfrm>
            <a:off x="1223900" y="2195653"/>
            <a:ext cx="8426400" cy="3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L’obbligo per il lavoratore di attenersi alle prescrizioni aziendali;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L’obbligo, da parte del lavoratore che ha ricevuto adeguata formazione ed informazione, di rispettare le prescrizioni aziendali relative all’igiene degli alimenti;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L’obbligo del lavoratore di tutelare l’immagine aziendale.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0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Chi Controlla?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0"/>
          <p:cNvSpPr txBox="1"/>
          <p:nvPr/>
        </p:nvSpPr>
        <p:spPr>
          <a:xfrm>
            <a:off x="1224529" y="1691605"/>
            <a:ext cx="8496303" cy="4537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265111" marR="0" lvl="0" indent="-112711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1" marR="0" lvl="0" indent="-265111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i="0" u="none" strike="noStrike" cap="none">
                <a:solidFill>
                  <a:srgbClr val="000000"/>
                </a:solidFill>
              </a:rPr>
              <a:t>ASL – Servizio Igiene Alimenti e Nutrizione (SIAN) ed area    B –Veterinari</a:t>
            </a:r>
            <a:endParaRPr sz="24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141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</a:rPr>
              <a:t> Carabinieri per la tutela della Salute (N.A.S.)</a:t>
            </a:r>
            <a:endParaRPr/>
          </a:p>
          <a:p>
            <a:pPr marL="265111" marR="0" lvl="0" indent="-265111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1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Cosa Controllano?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1"/>
          <p:cNvSpPr txBox="1"/>
          <p:nvPr/>
        </p:nvSpPr>
        <p:spPr>
          <a:xfrm>
            <a:off x="1223900" y="1714250"/>
            <a:ext cx="8496300" cy="47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I controlli formali sono:</a:t>
            </a:r>
            <a:endParaRPr b="1">
              <a:solidFill>
                <a:srgbClr val="434343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Piano di autocontrollo</a:t>
            </a:r>
            <a:endParaRPr/>
          </a:p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anomalia e non conformità</a:t>
            </a:r>
            <a:endParaRPr/>
          </a:p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Documenti di autocontrollo</a:t>
            </a:r>
            <a:endParaRPr/>
          </a:p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Eliminazione di prodotti scaduti</a:t>
            </a:r>
            <a:endParaRPr/>
          </a:p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Documenti sulla formazione del personale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Attestati di formazione</a:t>
            </a:r>
            <a:endParaRPr sz="2400" b="1" i="0" u="none" strike="noStrike" cap="none">
              <a:solidFill>
                <a:srgbClr val="38572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/>
          <p:nvPr/>
        </p:nvSpPr>
        <p:spPr>
          <a:xfrm>
            <a:off x="3128138" y="1150654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2866741" y="1878383"/>
            <a:ext cx="42723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0"/>
              <a:buFont typeface="Calibri"/>
              <a:buNone/>
            </a:pPr>
            <a:r>
              <a:rPr lang="it-IT" sz="80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H.A.C.C.P</a:t>
            </a:r>
            <a:r>
              <a:rPr lang="it-IT" sz="8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254872" y="3571032"/>
            <a:ext cx="9570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Calibri"/>
              <a:buNone/>
            </a:pPr>
            <a:r>
              <a:rPr lang="it-IT" sz="4800" b="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Hazard Analysis Critical Control Points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2904216" y="4579498"/>
            <a:ext cx="1442932" cy="369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292322" y="4860453"/>
            <a:ext cx="9495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lang="it-IT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Analisi di Rischio dei Punti Critici di Controllo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2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2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Cosa Controllano?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2"/>
          <p:cNvSpPr txBox="1"/>
          <p:nvPr/>
        </p:nvSpPr>
        <p:spPr>
          <a:xfrm>
            <a:off x="886400" y="1789023"/>
            <a:ext cx="8496300" cy="45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I controlli sostanziali sono:</a:t>
            </a:r>
            <a:endParaRPr>
              <a:solidFill>
                <a:srgbClr val="434343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• Pulizia ed igiene degli ambienti</a:t>
            </a:r>
            <a:endParaRPr>
              <a:solidFill>
                <a:srgbClr val="434343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• Modalità di conservazione degli alimenti (contaminazione crociata)</a:t>
            </a:r>
            <a:endParaRPr>
              <a:solidFill>
                <a:srgbClr val="434343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• Temperature di frigoriferi e surgelatori</a:t>
            </a: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• Aspetto delle merci</a:t>
            </a:r>
            <a:endParaRPr>
              <a:solidFill>
                <a:srgbClr val="434343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• Prelievo di campioni per analisi a campione</a:t>
            </a:r>
            <a:endParaRPr sz="2400" b="1" i="0" u="none" strike="noStrike" cap="non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3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3"/>
          <p:cNvSpPr txBox="1"/>
          <p:nvPr/>
        </p:nvSpPr>
        <p:spPr>
          <a:xfrm>
            <a:off x="6002871" y="690810"/>
            <a:ext cx="3803602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Cosa possono chiedere?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3"/>
          <p:cNvSpPr txBox="1"/>
          <p:nvPr/>
        </p:nvSpPr>
        <p:spPr>
          <a:xfrm>
            <a:off x="1223900" y="1949550"/>
            <a:ext cx="8496300" cy="43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265111" marR="0" lvl="0" indent="-2651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ASL, in caso di ispezione, possono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sottoporre il personale ad un esame: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5111" marR="0" lvl="0" indent="-265111" algn="l" rtl="0">
              <a:lnSpc>
                <a:spcPct val="15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Sulle nozioni elementari di HACCP</a:t>
            </a:r>
            <a:endParaRPr/>
          </a:p>
          <a:p>
            <a:pPr marL="265111" marR="0" lvl="0" indent="-265111" algn="l" rtl="0">
              <a:lnSpc>
                <a:spcPct val="15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Sulle norme igieniche da applicare</a:t>
            </a:r>
            <a:endParaRPr/>
          </a:p>
          <a:p>
            <a:pPr marL="265111" marR="0" lvl="0" indent="-265111" algn="l" rtl="0">
              <a:lnSpc>
                <a:spcPct val="15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Nella manipolazione degli alimenti</a:t>
            </a:r>
            <a:endParaRPr/>
          </a:p>
          <a:p>
            <a:pPr marL="265111" marR="0" lvl="0" indent="-265111" algn="l" rtl="0">
              <a:lnSpc>
                <a:spcPct val="15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Sulle norme igieniche della persona</a:t>
            </a:r>
            <a:endParaRPr/>
          </a:p>
          <a:p>
            <a:pPr marL="265111" marR="0" lvl="0" indent="-265111" algn="ctr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/>
          <p:nvPr/>
        </p:nvSpPr>
        <p:spPr>
          <a:xfrm>
            <a:off x="3108913" y="1144254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6002871" y="567460"/>
            <a:ext cx="38037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2934763" y="1288725"/>
            <a:ext cx="42111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0"/>
              <a:buFont typeface="Calibri"/>
              <a:buNone/>
            </a:pPr>
            <a:r>
              <a:rPr lang="it-IT" sz="800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H.A.C.C.P</a:t>
            </a:r>
            <a:r>
              <a:rPr lang="it-IT" sz="8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2904216" y="4579498"/>
            <a:ext cx="1442932" cy="369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511025" y="2505950"/>
            <a:ext cx="9411600" cy="39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 applica ad ogni soggetto, pubblico o privato, con</a:t>
            </a: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senza fini di lucro, che esercita una o più delle seguenti attività nel settore alimentare: </a:t>
            </a:r>
            <a:endParaRPr/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it-IT" sz="3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reparazione, trasformazione, confezionamento</a:t>
            </a:r>
            <a:endParaRPr/>
          </a:p>
          <a:p>
            <a:pPr marL="45720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it-IT" sz="3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anipolazione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it-IT" sz="3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eposito, trasporto, distribuzione</a:t>
            </a:r>
            <a:endParaRPr/>
          </a:p>
          <a:p>
            <a:pPr marL="457200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v</a:t>
            </a:r>
            <a:r>
              <a:rPr lang="it-IT" sz="3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endita,  fornitura, somministrazione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3161063" y="933629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2904216" y="4579498"/>
            <a:ext cx="1442932" cy="369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23475" y="1455025"/>
            <a:ext cx="9833700" cy="49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RESPONSABILITA’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titolare dell'industria alimentare, ovvero il Responsabile 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delegato alla applicazione del sistema HACCP E DEL PIANO DI AUTOCONTROLLO,  deve:</a:t>
            </a: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it-IT" sz="320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Garantire</a:t>
            </a:r>
            <a:r>
              <a:rPr lang="it-IT" sz="3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che tutte le attività connesse ai prodotti alimentari siano effettuate in modo igienico</a:t>
            </a:r>
            <a:endParaRPr sz="32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2651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•"/>
            </a:pPr>
            <a:r>
              <a:rPr lang="it-IT" sz="3200">
                <a:latin typeface="Calibri"/>
                <a:ea typeface="Calibri"/>
                <a:cs typeface="Calibri"/>
                <a:sym typeface="Calibri"/>
              </a:rPr>
              <a:t>Individuare punti critici di controllo</a:t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marL="265111" marR="0" lvl="0" indent="-61911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/>
          <p:nvPr/>
        </p:nvSpPr>
        <p:spPr>
          <a:xfrm>
            <a:off x="3108813" y="865404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4646953" y="690810"/>
            <a:ext cx="5159520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endParaRPr sz="2800" b="1" i="0" u="none" strike="noStrike" cap="none">
              <a:solidFill>
                <a:srgbClr val="5E6BB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2904216" y="4579498"/>
            <a:ext cx="1442932" cy="369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142404" y="3733120"/>
            <a:ext cx="9795900" cy="20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</a:pP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Questo metodo </a:t>
            </a:r>
            <a:r>
              <a:rPr lang="it-IT" sz="32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coinvolge attivamente </a:t>
            </a: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responsabili e i lavoratori nella </a:t>
            </a:r>
            <a:r>
              <a:rPr lang="it-IT" sz="32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individuazione </a:t>
            </a: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dei punti critici e nel loro </a:t>
            </a:r>
            <a:r>
              <a:rPr lang="it-IT" sz="32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controllo Richiede </a:t>
            </a: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una </a:t>
            </a:r>
            <a:r>
              <a:rPr lang="it-IT" sz="3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idonea formazione</a:t>
            </a:r>
            <a:r>
              <a:rPr lang="it-IT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sempre nel rispetto della legislazione vigente.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284820" y="1491028"/>
            <a:ext cx="97959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rPr lang="it-IT" sz="4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Chi è Responsabile???</a:t>
            </a:r>
            <a:endParaRPr/>
          </a:p>
        </p:txBody>
      </p:sp>
      <p:sp>
        <p:nvSpPr>
          <p:cNvPr id="130" name="Google Shape;130;p17"/>
          <p:cNvSpPr txBox="1"/>
          <p:nvPr/>
        </p:nvSpPr>
        <p:spPr>
          <a:xfrm>
            <a:off x="399748" y="2373617"/>
            <a:ext cx="97959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Calibri"/>
              <a:buNone/>
            </a:pPr>
            <a:r>
              <a:rPr lang="it-IT" sz="8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TUTTI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/>
        </p:nvSpPr>
        <p:spPr>
          <a:xfrm>
            <a:off x="3108813" y="1092229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8"/>
          <p:cNvSpPr txBox="1"/>
          <p:nvPr/>
        </p:nvSpPr>
        <p:spPr>
          <a:xfrm>
            <a:off x="5681267" y="690810"/>
            <a:ext cx="4125196" cy="800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8"/>
          <p:cNvSpPr txBox="1"/>
          <p:nvPr/>
        </p:nvSpPr>
        <p:spPr>
          <a:xfrm>
            <a:off x="71075" y="1236825"/>
            <a:ext cx="9938400" cy="4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/>
              <a:t>ORIGINI</a:t>
            </a: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429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NASA e le industrie alimentari Americane lavorano sulla</a:t>
            </a: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400"/>
              <a:t>   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sicurezza alimentare lungo tutto il percorso dalla materia</a:t>
            </a: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it-IT" sz="2400"/>
              <a:t>   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 al prodotto finale</a:t>
            </a: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400"/>
          </a:p>
          <a:p>
            <a:pPr marL="342900" marR="0" lvl="0" indent="-355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1971 viene presentato agli ispettori WHO che si occupano del controllo degli alimenti</a:t>
            </a:r>
            <a:endParaRPr sz="240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/>
          <p:nvPr/>
        </p:nvSpPr>
        <p:spPr>
          <a:xfrm>
            <a:off x="3056913" y="1075829"/>
            <a:ext cx="6697800" cy="144600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9"/>
          <p:cNvSpPr txBox="1"/>
          <p:nvPr/>
        </p:nvSpPr>
        <p:spPr>
          <a:xfrm>
            <a:off x="1151875" y="1583450"/>
            <a:ext cx="8066100" cy="22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0" bIns="0" anchor="t" anchorCtr="0">
            <a:noAutofit/>
          </a:bodyPr>
          <a:lstStyle/>
          <a:p>
            <a:pPr marL="265111" marR="0" lvl="0" indent="-2651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lang="it-IT" sz="24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Libretto Sanitario</a:t>
            </a: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è stato abolito;</a:t>
            </a:r>
            <a:endParaRPr/>
          </a:p>
          <a:p>
            <a:pPr marL="265111" marR="0" lvl="0" indent="-265111" algn="l" rtl="0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sostituzione del </a:t>
            </a:r>
            <a:r>
              <a:rPr lang="it-IT" sz="2400" b="1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Libretto Sanitario</a:t>
            </a:r>
            <a:r>
              <a:rPr lang="it-IT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ciascuna Regione ha stabilito – con proprie delibere - che tutti gli operatori del settore alimentare abbiano una formazione di base. </a:t>
            </a:r>
            <a:endParaRPr/>
          </a:p>
        </p:txBody>
      </p:sp>
      <p:pic>
        <p:nvPicPr>
          <p:cNvPr id="146" name="Google Shape;14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0220" y="3808394"/>
            <a:ext cx="3384376" cy="3271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9" descr="Tiziano serv DEF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2025" y="409225"/>
            <a:ext cx="2027931" cy="81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 txBox="1"/>
          <p:nvPr/>
        </p:nvSpPr>
        <p:spPr>
          <a:xfrm>
            <a:off x="5681267" y="690810"/>
            <a:ext cx="4125196" cy="52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BBA"/>
              </a:buClr>
              <a:buSzPts val="2800"/>
              <a:buFont typeface="Calibri"/>
              <a:buNone/>
            </a:pPr>
            <a:r>
              <a:rPr lang="it-IT" sz="2800" b="1" i="0" u="none" strike="noStrike" cap="none">
                <a:solidFill>
                  <a:srgbClr val="5E6BBA"/>
                </a:solidFill>
                <a:latin typeface="Calibri"/>
                <a:ea typeface="Calibri"/>
                <a:cs typeface="Calibri"/>
                <a:sym typeface="Calibri"/>
              </a:rPr>
              <a:t>Normativa Europea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0"/>
          <p:cNvSpPr txBox="1"/>
          <p:nvPr/>
        </p:nvSpPr>
        <p:spPr>
          <a:xfrm>
            <a:off x="1223875" y="2051650"/>
            <a:ext cx="8280300" cy="41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47670" marR="0" lvl="0" indent="-44767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Gli obiettivi generali della politica europea</a:t>
            </a:r>
            <a:endParaRPr>
              <a:solidFill>
                <a:srgbClr val="434343"/>
              </a:solidFill>
            </a:endParaRPr>
          </a:p>
          <a:p>
            <a:pPr marL="447670" marR="0" lvl="0" indent="-447670" algn="ctr" rtl="0">
              <a:lnSpc>
                <a:spcPct val="90000"/>
              </a:lnSpc>
              <a:spcBef>
                <a:spcPts val="1415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 di sicurezza alimentare sono:</a:t>
            </a:r>
            <a:endParaRPr>
              <a:solidFill>
                <a:srgbClr val="434343"/>
              </a:solidFill>
            </a:endParaRPr>
          </a:p>
          <a:p>
            <a:pPr marL="447670" marR="0" lvl="0" indent="-447670" algn="ctr" rtl="0">
              <a:lnSpc>
                <a:spcPct val="9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0066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20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Garantire un livello elevato di protezione della salute umana e degli animali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20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Porre la qualità al centro delle preoccupazioni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201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Ripristinare la fiducia dei consumatori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/>
          <p:nvPr/>
        </p:nvSpPr>
        <p:spPr>
          <a:xfrm>
            <a:off x="3108813" y="1491029"/>
            <a:ext cx="6697659" cy="144466"/>
          </a:xfrm>
          <a:prstGeom prst="rect">
            <a:avLst/>
          </a:prstGeom>
          <a:gradFill>
            <a:gsLst>
              <a:gs pos="0">
                <a:srgbClr val="A0A7E1"/>
              </a:gs>
              <a:gs pos="100000">
                <a:srgbClr val="C5C9EB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1"/>
          <p:cNvSpPr/>
          <p:nvPr/>
        </p:nvSpPr>
        <p:spPr>
          <a:xfrm>
            <a:off x="1511925" y="2236400"/>
            <a:ext cx="7344900" cy="41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2000"/>
              <a:buFont typeface="Times New Roman"/>
              <a:buNone/>
            </a:pPr>
            <a:r>
              <a:rPr lang="it-IT" sz="22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I manuali</a:t>
            </a:r>
            <a:r>
              <a:rPr lang="it-IT" sz="2200" i="0" u="none" strike="noStrike" cap="none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di b</a:t>
            </a: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uone prassi igieniche verificano il costante rispetto delle procedure degli operatori del settore alimentare per quanto riguarda:</a:t>
            </a:r>
            <a:endParaRPr sz="220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2000"/>
              <a:buFont typeface="Times New Roman"/>
              <a:buNone/>
            </a:pP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a) controlli sull’informazione in materia di catena alimentare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b) concezione e manutenzione dei locali e delle attrezzature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c) igiene preoperativa, operativa e postoperativa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d) igiene personale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e) formazione in materia di igiene e procedure di lavoro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f) lotta contro i parassiti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g) qualità delle acque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2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h) controllo della temperatura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1073</Words>
  <Application>Microsoft Office PowerPoint</Application>
  <PresentationFormat>Personalizzato</PresentationFormat>
  <Paragraphs>143</Paragraphs>
  <Slides>21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Sala</dc:creator>
  <cp:lastModifiedBy>David Balestra</cp:lastModifiedBy>
  <cp:revision>2</cp:revision>
  <dcterms:modified xsi:type="dcterms:W3CDTF">2024-03-19T14:35:04Z</dcterms:modified>
</cp:coreProperties>
</file>